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0" r:id="rId4"/>
    <p:sldId id="272" r:id="rId5"/>
    <p:sldId id="262" r:id="rId6"/>
    <p:sldId id="271" r:id="rId7"/>
    <p:sldId id="263" r:id="rId8"/>
    <p:sldId id="265" r:id="rId9"/>
    <p:sldId id="266" r:id="rId10"/>
    <p:sldId id="267" r:id="rId11"/>
    <p:sldId id="268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9945688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9" d="100"/>
          <a:sy n="49" d="100"/>
        </p:scale>
        <p:origin x="-173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11FDC-2E1A-4AA3-AD8F-7A15D2334DC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58460-F407-42D2-8039-198E2063ECE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9729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FD73E-2232-4C01-B2B2-25DCDB9E0AB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C46F9-631B-401F-AC43-B4C5B63701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9079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6463-2CA4-4AAC-857D-23934C2DD97E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21F7-2467-4E4C-ADDC-2A2B29546F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EF84-240B-4C65-A905-36D996D59BDB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AC02-8EA4-4B9A-B8EE-EBCBF920CA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8FA4-B65D-4F20-B8BF-5EF1BD392115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847A-9177-4CEF-99C1-15CA28D7BE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9FD9-0ACD-4128-AE77-7D9AF8A1FAAB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DDB4-F55F-497B-8F4F-4C6121A1B0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5A9D-55F0-47FE-AEE1-EA0A7B97E4DB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7CFA-BFBF-4E2A-98DE-5BD1D648C2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0B40-F1DD-40F9-A004-23D11C59D968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9F0-5256-44C7-8938-F87AEF7E48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CD51-1574-4E2C-AC8E-580E3223910F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2FF6-F55B-4909-9CE2-D9D2AF847A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6E75-DD6B-43D9-8110-6EE1D6C2CA62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EC11-00C2-46AA-92C7-906F553350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C322-246D-4804-9B4E-5A2FD600AFDC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930F8A-1CE5-4718-B660-5DD085BD5BD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72E5-999E-4F5B-8CF2-2E171191167B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69F8-F4AD-44C5-84B0-F7C522B644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B9F2-6E44-4372-A018-0974F7885AA6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E3A-7D07-433C-9CED-9C9A91EAD8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109D004-715E-4724-8F3F-E2B7CEF0EB2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C8992A4-4985-48F6-B7FB-68FEC7DC795C}" type="datetimeFigureOut">
              <a:rPr lang="id-ID" smtClean="0"/>
              <a:pPr/>
              <a:t>20/02/2019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000" dirty="0" smtClean="0"/>
              <a:t>PrAGMATICS CLASS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45144" y="2500126"/>
            <a:ext cx="6511131" cy="329259"/>
          </a:xfrm>
        </p:spPr>
        <p:txBody>
          <a:bodyPr/>
          <a:lstStyle/>
          <a:p>
            <a:r>
              <a:rPr lang="id-ID" dirty="0" smtClean="0"/>
              <a:t>Lecturer: NI KOMANG ARIANI, M.HuM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0974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92696"/>
            <a:ext cx="7777162" cy="928141"/>
          </a:xfrm>
        </p:spPr>
        <p:txBody>
          <a:bodyPr/>
          <a:lstStyle/>
          <a:p>
            <a:r>
              <a:rPr lang="en-US" altLang="zh-CN" sz="4000" dirty="0" smtClean="0">
                <a:solidFill>
                  <a:schemeClr val="accent6">
                    <a:lumMod val="50000"/>
                  </a:schemeClr>
                </a:solidFill>
                <a:latin typeface="Rockwell" pitchFamily="18" charset="0"/>
              </a:rPr>
              <a:t>It’s a study of the expression of relative distance 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Rockwell" pitchFamily="18" charset="0"/>
              </a:rPr>
              <a:t>the choice between the said and the unsaid</a:t>
            </a:r>
          </a:p>
          <a:p>
            <a:pPr>
              <a:buNone/>
            </a:pPr>
            <a:endParaRPr lang="en-US" sz="3600" dirty="0" smtClean="0">
              <a:latin typeface="Rockwell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Rockwell" pitchFamily="18" charset="0"/>
              </a:rPr>
              <a:t>						</a:t>
            </a:r>
            <a:r>
              <a:rPr lang="en-US" sz="3600" dirty="0" smtClean="0">
                <a:latin typeface="Rockwell" pitchFamily="18" charset="0"/>
              </a:rPr>
              <a:t>CLOSENESS</a:t>
            </a:r>
          </a:p>
          <a:p>
            <a:pPr algn="r">
              <a:buNone/>
            </a:pPr>
            <a:r>
              <a:rPr lang="en-US" sz="2800" dirty="0" smtClean="0">
                <a:latin typeface="Rockwell" pitchFamily="18" charset="0"/>
              </a:rPr>
              <a:t>Physical, social, conceptual</a:t>
            </a:r>
          </a:p>
          <a:p>
            <a:pPr>
              <a:buNone/>
            </a:pPr>
            <a:endParaRPr lang="en-US" sz="3600" dirty="0" smtClean="0">
              <a:latin typeface="Rockwell" pitchFamily="18" charset="0"/>
            </a:endParaRPr>
          </a:p>
          <a:p>
            <a:pPr>
              <a:buNone/>
            </a:pPr>
            <a:endParaRPr lang="en-US" sz="3600" dirty="0">
              <a:latin typeface="Rockwell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514600" y="2438400"/>
            <a:ext cx="381000" cy="914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6600" y="2514600"/>
            <a:ext cx="2590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Rockwell" pitchFamily="18" charset="0"/>
              </a:rPr>
              <a:t>DISTANCE</a:t>
            </a:r>
            <a:endParaRPr lang="en-US" sz="3200" dirty="0">
              <a:solidFill>
                <a:prstClr val="black"/>
              </a:solidFill>
              <a:latin typeface="Rockwell" pitchFamily="18" charset="0"/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4495800" y="3352800"/>
            <a:ext cx="457200" cy="609600"/>
          </a:xfrm>
          <a:prstGeom prst="curv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838200" y="3505200"/>
            <a:ext cx="2743200" cy="1905000"/>
          </a:xfrm>
          <a:prstGeom prst="round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Rockwell" pitchFamily="18" charset="0"/>
              </a:rPr>
              <a:t>How close/distant the listener is, speakers determine how much needs to be said</a:t>
            </a:r>
            <a:endParaRPr lang="en-US" sz="2000" b="1" dirty="0">
              <a:solidFill>
                <a:prstClr val="black"/>
              </a:solidFill>
              <a:latin typeface="Rockwell" pitchFamily="18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4419600" y="4648200"/>
            <a:ext cx="3886200" cy="1600200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Rockwell" pitchFamily="18" charset="0"/>
              </a:rPr>
              <a:t>Implies shared experiences</a:t>
            </a:r>
            <a:endParaRPr lang="en-US" sz="2400" b="1" dirty="0">
              <a:solidFill>
                <a:prstClr val="black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5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b="1" kern="0" spc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fundamental </a:t>
            </a:r>
            <a:r>
              <a:rPr lang="en-US" altLang="id-ID" sz="4000" b="1" kern="0" spc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cornerstones of pragmatic inquiry</a:t>
            </a:r>
            <a:endParaRPr lang="id-ID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32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The points are</a:t>
            </a:r>
          </a:p>
          <a:p>
            <a:pPr marL="0" indent="0" fontAlgn="base">
              <a:spcAft>
                <a:spcPct val="0"/>
              </a:spcAft>
              <a:buClrTx/>
              <a:buNone/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(1) Communication involves complex intentions. </a:t>
            </a:r>
            <a:b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(2) These communicative intentions have to be inferred. </a:t>
            </a:r>
            <a:b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(3) Communication is governed by principles/maxims. </a:t>
            </a:r>
            <a:b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id-ID" sz="3200" kern="0" dirty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600" b="1" kern="0" spc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Pragmatics involve three major communication skills:</a:t>
            </a:r>
            <a:endParaRPr lang="id-ID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ClrTx/>
              <a:buNone/>
            </a:pPr>
            <a:r>
              <a:rPr lang="id-ID" altLang="id-ID" sz="3200" b="1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id-ID" sz="3200" b="1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altLang="id-ID" sz="32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 for different purposes, such as</a:t>
            </a:r>
          </a:p>
          <a:p>
            <a:pPr marL="457200" lvl="0" indent="-4572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greeting (e.g., hello, goodbye)</a:t>
            </a:r>
          </a:p>
          <a:p>
            <a:pPr marL="457200" lvl="0" indent="-4572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informing (e.g., I'm going to get a cookie)</a:t>
            </a:r>
          </a:p>
          <a:p>
            <a:pPr marL="457200" lvl="0" indent="-4572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demanding (e.g., Give me a cookie)</a:t>
            </a:r>
          </a:p>
          <a:p>
            <a:pPr marL="457200" lvl="0" indent="-4572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promising (e.g., I'm going to get you a cookie</a:t>
            </a:r>
            <a:r>
              <a:rPr lang="en-US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d-ID" altLang="id-ID" sz="320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Tx/>
              <a:buBlip>
                <a:blip r:embed="rId2"/>
              </a:buBlip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requesting (e.g., I would like a cookie, please)</a:t>
            </a:r>
          </a:p>
          <a:p>
            <a:pPr marL="457200" lvl="0" indent="-4572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en-US" altLang="id-ID" sz="3200" kern="0" dirty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255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579296" cy="6192688"/>
          </a:xfrm>
        </p:spPr>
        <p:txBody>
          <a:bodyPr>
            <a:normAutofit fontScale="92500"/>
          </a:bodyPr>
          <a:lstStyle/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Tx/>
              <a:buNone/>
            </a:pPr>
            <a:r>
              <a:rPr lang="id-ID" altLang="id-ID" sz="3200" b="1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id-ID" sz="2800" b="1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Changing </a:t>
            </a:r>
            <a:r>
              <a:rPr lang="en-US" altLang="id-ID" sz="28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 according to the needs of a listener or situation, such </a:t>
            </a:r>
            <a:r>
              <a:rPr lang="en-US" altLang="id-ID" sz="28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endParaRPr lang="id-ID" altLang="id-ID" sz="280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Tx/>
              <a:buNone/>
            </a:pPr>
            <a:endParaRPr lang="en-US" altLang="id-ID" sz="2800" kern="0" dirty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talking differently to a baby than to an adult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giving background information to an unfamiliar listener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speaking differently in a classroom than on a playground</a:t>
            </a:r>
            <a:r>
              <a:rPr lang="en-US" altLang="id-ID" sz="28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altLang="id-ID" sz="280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id-ID" altLang="id-ID" sz="2800" kern="0" dirty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Tx/>
              <a:buNone/>
            </a:pPr>
            <a:r>
              <a:rPr lang="id-ID" altLang="id-ID" sz="2800" b="1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id-ID" sz="2800" b="1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altLang="id-ID" sz="28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 for conversations and storytelling, such as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taking turns in conversation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introducing topics of conversation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staying on topic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rephrasing when misunderstood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how to use verbal and nonverbal </a:t>
            </a:r>
            <a:r>
              <a:rPr lang="en-US" altLang="id-ID" sz="28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signals</a:t>
            </a:r>
            <a:endParaRPr lang="id-ID" altLang="id-ID" sz="280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how close to stand to someone when speaking</a:t>
            </a:r>
          </a:p>
          <a:p>
            <a:pPr marL="571500" lvl="0" indent="-5715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how to use facial expressions and eye contact</a:t>
            </a:r>
            <a:endParaRPr lang="en-US" altLang="id-ID" sz="2800" kern="0" dirty="0">
              <a:solidFill>
                <a:srgbClr val="2F1311"/>
              </a:solidFill>
              <a:latin typeface="Arial"/>
              <a:cs typeface="Arial"/>
            </a:endParaRP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en-US" altLang="id-ID" sz="3200" kern="0" dirty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en-US" altLang="id-ID" sz="2700" kern="0" dirty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4552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b="1" kern="0" spc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 of Contexts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id-ID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pragmatics is the study of the contribution of context to meaning.</a:t>
            </a:r>
            <a:r>
              <a:rPr lang="en-US" altLang="id-ID" sz="3200" kern="0" dirty="0">
                <a:solidFill>
                  <a:srgbClr val="2F1311"/>
                </a:solidFill>
                <a:latin typeface="Arial"/>
                <a:cs typeface="Arial"/>
              </a:rPr>
              <a:t> 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Context of an utterance consists of- speaker, the sentence which is uttered, the act performed in the uttering of sentence, and the hearer.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In pragmatics four types of context can be differentiated</a:t>
            </a:r>
            <a:r>
              <a:rPr lang="en-US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d-ID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physical context</a:t>
            </a:r>
            <a:r>
              <a:rPr lang="id-ID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epistemic context</a:t>
            </a:r>
            <a:r>
              <a:rPr lang="id-ID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linguistic context</a:t>
            </a:r>
            <a:r>
              <a:rPr lang="id-ID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id-ID" sz="32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context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0377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328592"/>
          </a:xfrm>
        </p:spPr>
        <p:txBody>
          <a:bodyPr>
            <a:normAutofit/>
          </a:bodyPr>
          <a:lstStyle/>
          <a:p>
            <a:pPr marL="457200" lvl="0" indent="-4572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Physical context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: The physical context is the location of a given word, the situation in which it is used, as well as timing, all of which aid proper understating of the words </a:t>
            </a:r>
          </a:p>
          <a:p>
            <a:pPr marL="457200" lvl="0" indent="-4572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Epistemic context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: the epistemic context refers to what speakers know about the world. For example, what background knowledge is shared by the speakers is part of your epistemic </a:t>
            </a:r>
            <a:r>
              <a:rPr lang="en-US" altLang="id-ID" sz="28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endParaRPr lang="id-ID" altLang="id-ID" sz="280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Linguistic context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: the linguistic context refers to what has been said already in the </a:t>
            </a:r>
            <a:r>
              <a:rPr lang="en-US" altLang="id-ID" sz="280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utterance</a:t>
            </a:r>
            <a:endParaRPr lang="id-ID" altLang="id-ID" sz="280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Social context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: the social context refers to the social relationship among speakers and hearers.</a:t>
            </a:r>
          </a:p>
          <a:p>
            <a:pPr marL="457200" lvl="0" indent="-4572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266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800" b="1" kern="0" spc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Speech Act</a:t>
            </a:r>
            <a:endParaRPr lang="id-ID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id-ID" altLang="zh-CN" sz="3200" kern="0" dirty="0" smtClean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To </a:t>
            </a:r>
            <a:r>
              <a:rPr lang="id-ID" altLang="zh-CN" sz="3200" kern="0" smtClean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speak = to act</a:t>
            </a:r>
            <a:endParaRPr lang="id-ID" altLang="zh-CN" sz="3200" kern="0" dirty="0" smtClean="0">
              <a:solidFill>
                <a:srgbClr val="2F131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zh-CN" sz="3200" kern="0" dirty="0" smtClean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</a:t>
            </a:r>
            <a:r>
              <a:rPr lang="en-US" altLang="zh-CN" sz="3200" kern="0" dirty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sentence is uttered by a speaker, and when the speaker utters it he/she performs an act. </a:t>
            </a:r>
            <a:r>
              <a:rPr lang="en-US" altLang="zh-CN" sz="3200" kern="0" dirty="0" smtClean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This </a:t>
            </a:r>
            <a:r>
              <a:rPr lang="en-US" altLang="zh-CN" sz="3200" kern="0" dirty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is called a speech act</a:t>
            </a:r>
            <a:r>
              <a:rPr lang="en-US" altLang="zh-CN" sz="3200" kern="0" dirty="0" smtClean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endParaRPr lang="id-ID" altLang="zh-CN" sz="3200" kern="0" dirty="0" smtClean="0">
              <a:solidFill>
                <a:srgbClr val="2F131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zh-CN" sz="3200" kern="0" dirty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Meaning in this sense involves the speaker’s intention to convey a certain meaning which may not be evident in the message itself.</a:t>
            </a: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zh-CN" sz="3200" kern="0" dirty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For example in sentence “There is a fly in my soup” speaker’s intention may be to complain. So the meaning of the utterance contain the meaning of the complaint. </a:t>
            </a:r>
            <a:endParaRPr lang="en-US" altLang="id-ID" sz="3200" kern="0" dirty="0">
              <a:solidFill>
                <a:srgbClr val="2F1311"/>
              </a:solidFill>
              <a:latin typeface="Arial"/>
              <a:ea typeface="宋体" pitchFamily="2" charset="-122"/>
              <a:cs typeface="Times New Roman" pitchFamily="18" charset="0"/>
            </a:endParaRPr>
          </a:p>
          <a:p>
            <a:pPr marL="457200" lvl="0" indent="-457200" fontAlgn="base">
              <a:lnSpc>
                <a:spcPct val="8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en-US" altLang="zh-CN" sz="3200" kern="0" dirty="0">
              <a:solidFill>
                <a:srgbClr val="2F131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0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7620000" cy="5736704"/>
          </a:xfrm>
        </p:spPr>
        <p:txBody>
          <a:bodyPr>
            <a:normAutofit/>
          </a:bodyPr>
          <a:lstStyle/>
          <a:p>
            <a:pPr marL="571500" lvl="0" indent="-571500" fontAlgn="base"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zh-CN" sz="3200" kern="0" dirty="0">
                <a:solidFill>
                  <a:srgbClr val="2F131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hearer may interpret it not just as a statement but as a Request to take the soup away. That is, the meaning will include certain intended effect on the hearer.</a:t>
            </a:r>
            <a:endParaRPr lang="en-US" altLang="id-ID" sz="3200" kern="0" dirty="0">
              <a:solidFill>
                <a:srgbClr val="2F1311"/>
              </a:solidFill>
              <a:latin typeface="Arial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6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b="1" kern="0" spc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Grice’s Cooperative Principle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925144"/>
          </a:xfrm>
        </p:spPr>
        <p:txBody>
          <a:bodyPr>
            <a:normAutofit/>
          </a:bodyPr>
          <a:lstStyle/>
          <a:p>
            <a:pPr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6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All communication takes place in a situation where people are co-operative.</a:t>
            </a:r>
          </a:p>
          <a:p>
            <a:pPr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6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When people communicate they assume that other person will be co-operative and they themselves wish to co-operate.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ClrTx/>
              <a:buNone/>
            </a:pPr>
            <a:r>
              <a:rPr lang="en-US" altLang="id-ID" sz="2600" b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Under this principle following maxims are followed:</a:t>
            </a:r>
          </a:p>
          <a:p>
            <a:pPr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6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Maxim of Quantity: </a:t>
            </a:r>
            <a:r>
              <a:rPr lang="en-US" altLang="id-ID" sz="26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Give the right amount of information, neither less nor more than what is required.</a:t>
            </a:r>
          </a:p>
          <a:p>
            <a:pPr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6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Maxim of Quality: </a:t>
            </a:r>
            <a:r>
              <a:rPr lang="en-US" altLang="id-ID" sz="26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Be true, do not say what you know is false or for which you do not have adequate evidence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xmlns="" val="39481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lvl="0"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Maxim of Relation: 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Be relevant.</a:t>
            </a:r>
          </a:p>
          <a:p>
            <a:pPr lvl="0"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Maxim of Manner: 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Avoid obscurity and ambiguity; be brief and orderly.</a:t>
            </a:r>
          </a:p>
          <a:p>
            <a:pPr lvl="0"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Whenever any or all of these maxims are violated </a:t>
            </a:r>
            <a:r>
              <a:rPr lang="en-US" altLang="id-ID" sz="28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altLang="id-ID" sz="2800" i="1" kern="0" dirty="0" err="1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implicature</a:t>
            </a:r>
            <a:r>
              <a:rPr lang="en-US" altLang="id-ID" sz="28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” is generated. For example in the interaction:</a:t>
            </a:r>
          </a:p>
          <a:p>
            <a:pPr lvl="0"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altLang="id-ID" sz="28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Where is my box of chocolates?</a:t>
            </a:r>
          </a:p>
          <a:p>
            <a:pPr lvl="0"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altLang="id-ID" sz="28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The children were in your room this morning.</a:t>
            </a:r>
          </a:p>
          <a:p>
            <a:pPr lvl="0" indent="-342900" fontAlgn="base"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id-ID" sz="28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Here maxim of relation is flouted which implies that B does not know the answer and also implies a suggestion on B’s part that the children may have taken the chocolates.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313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SemantiCS AND PRAGMATICS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4344596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altLang="id-ID" sz="36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Bach 2004</a:t>
            </a:r>
            <a:r>
              <a:rPr lang="en-US" altLang="id-ID" sz="36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. Semantic information is information encoded in what is uttered — these are stable linguistic features of the sentence. </a:t>
            </a:r>
            <a:endParaRPr lang="id-ID" altLang="id-ID" sz="3600" b="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altLang="id-ID" sz="3600" b="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Pragmatic </a:t>
            </a:r>
            <a:r>
              <a:rPr lang="en-US" altLang="id-ID" sz="36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information is (</a:t>
            </a:r>
            <a:r>
              <a:rPr lang="en-US" altLang="id-ID" sz="3600" b="0" kern="0" dirty="0" err="1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extralinguistic</a:t>
            </a:r>
            <a:r>
              <a:rPr lang="en-US" altLang="id-ID" sz="36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) information that arises from an actual act of utterance, and is relevant to the hearer's determination of what the speaker is communicating.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8714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543800" cy="2927363"/>
          </a:xfrm>
        </p:spPr>
        <p:txBody>
          <a:bodyPr/>
          <a:lstStyle/>
          <a:p>
            <a:r>
              <a:rPr lang="en-GB" dirty="0" smtClean="0"/>
              <a:t>Visiting relatives can be boring.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5544616"/>
          </a:xfrm>
        </p:spPr>
        <p:txBody>
          <a:bodyPr>
            <a:norm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altLang="id-ID" sz="39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Whereas semantic information is encoded in what is uttered, pragmatic information is generated by, or at least made relevant by, the act of uttering it. </a:t>
            </a:r>
            <a:endParaRPr lang="id-ID" altLang="id-ID" sz="3900" b="0" kern="0" dirty="0" smtClean="0">
              <a:solidFill>
                <a:srgbClr val="2F131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altLang="id-ID" sz="3900" b="0" kern="0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Pragmatics </a:t>
            </a:r>
            <a:r>
              <a:rPr lang="en-US" altLang="id-ID" sz="39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attempts to relate meanings to context of utterance; it views language as action which is performed by speakers.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055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DEFINITION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4848652"/>
          </a:xfrm>
        </p:spPr>
        <p:txBody>
          <a:bodyPr>
            <a:normAutofit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id-ID" sz="32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Pragmatics studies the factors that govern our choice of language in social interaction and the effects of our choice on others. (David Crystal)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id-ID" sz="3200" i="1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The Oxford Companion to Philosophy</a:t>
            </a: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altLang="id-ID" sz="3200" kern="0" dirty="0" err="1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Fotion</a:t>
            </a:r>
            <a:r>
              <a:rPr lang="en-US" altLang="id-ID" sz="320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 1995)</a:t>
            </a:r>
            <a:r>
              <a:rPr lang="en-US" altLang="id-ID" sz="32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. Pragmatics is the study of language which focuses attention on the users and the context of language use rather than on reference, truth, or grammar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44705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HISTORY OF PRAGMATICS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 fontScale="92500"/>
          </a:bodyPr>
          <a:lstStyle/>
          <a:p>
            <a:pPr marL="457200" lvl="0" indent="-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id-ID" sz="32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The term “pragmatics” was first coined in the </a:t>
            </a:r>
            <a:r>
              <a:rPr lang="en-US" altLang="id-ID" sz="3200" b="0" kern="0" dirty="0" err="1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1930s</a:t>
            </a:r>
            <a:r>
              <a:rPr lang="en-US" altLang="id-ID" sz="32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 by the philosopher C.W. Morris; developed as a subfield of linguistics in the </a:t>
            </a:r>
            <a:r>
              <a:rPr lang="en-US" altLang="id-ID" sz="3200" b="0" kern="0" dirty="0" err="1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1970s</a:t>
            </a:r>
            <a:r>
              <a:rPr lang="en-US" altLang="id-ID" sz="3200" b="0" kern="0" dirty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altLang="id-ID" sz="3600" b="0" dirty="0">
                <a:latin typeface="Times New Roman" pitchFamily="18" charset="0"/>
                <a:cs typeface="Times New Roman" pitchFamily="18" charset="0"/>
              </a:rPr>
              <a:t>Pragmatics studies the factors that govern our choice of language in social interaction and the effects of our choice on others. (David Crystal)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4394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09480" cy="758984"/>
          </a:xfrm>
        </p:spPr>
        <p:txBody>
          <a:bodyPr/>
          <a:lstStyle/>
          <a:p>
            <a:r>
              <a:rPr lang="en-US" altLang="zh-CN" sz="4000" b="1" cap="none" dirty="0">
                <a:solidFill>
                  <a:srgbClr val="1F497D">
                    <a:lumMod val="50000"/>
                  </a:srgbClr>
                </a:solidFill>
                <a:latin typeface="Corbel" panose="020B0503020204020204" pitchFamily="34" charset="0"/>
                <a:ea typeface="宋体"/>
              </a:rPr>
              <a:t>Pragmatics is concerned within 4 areas</a:t>
            </a:r>
            <a:endParaRPr lang="id-ID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776864" cy="4104456"/>
          </a:xfrm>
        </p:spPr>
        <p:txBody>
          <a:bodyPr/>
          <a:lstStyle/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altLang="zh-CN" sz="3200" b="0" dirty="0">
                <a:latin typeface="Calibri"/>
                <a:ea typeface="宋体"/>
              </a:rPr>
              <a:t>It’s a study of speaker’s meaning</a:t>
            </a:r>
          </a:p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altLang="zh-CN" sz="3200" b="0" dirty="0">
                <a:latin typeface="Calibri"/>
                <a:ea typeface="宋体"/>
              </a:rPr>
              <a:t>It’s a study of contextual meaning</a:t>
            </a:r>
          </a:p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altLang="zh-CN" sz="3200" b="0" dirty="0">
                <a:latin typeface="Calibri"/>
                <a:ea typeface="宋体"/>
              </a:rPr>
              <a:t>It’s a study of how more gets communicated than is said</a:t>
            </a:r>
          </a:p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altLang="zh-CN" sz="3200" b="0" dirty="0">
                <a:latin typeface="Calibri"/>
                <a:ea typeface="宋体"/>
              </a:rPr>
              <a:t>It’s a study of the expression of relative distance  </a:t>
            </a:r>
            <a:endParaRPr lang="zh-CN" altLang="en-US" sz="3200" b="0" dirty="0">
              <a:latin typeface="Calibri"/>
              <a:ea typeface="宋体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9381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altLang="zh-CN" sz="4000" dirty="0" smtClean="0">
                <a:latin typeface="Rockwell" pitchFamily="18" charset="0"/>
              </a:rPr>
              <a:t>It’s a study of speaker’s meaning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143000"/>
            <a:ext cx="7391400" cy="2943225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Rockwell" pitchFamily="18" charset="0"/>
              </a:rPr>
              <a:t>Communicated by a speaker/writer</a:t>
            </a:r>
          </a:p>
          <a:p>
            <a:pPr algn="ctr">
              <a:buNone/>
            </a:pPr>
            <a:r>
              <a:rPr lang="en-US" dirty="0" smtClean="0">
                <a:latin typeface="Rockwell" pitchFamily="18" charset="0"/>
              </a:rPr>
              <a:t>				</a:t>
            </a:r>
          </a:p>
          <a:p>
            <a:pPr algn="ctr">
              <a:buNone/>
            </a:pPr>
            <a:r>
              <a:rPr lang="en-US" sz="2800" dirty="0" smtClean="0">
                <a:latin typeface="Century Gothic" pitchFamily="34" charset="0"/>
              </a:rPr>
              <a:t>	</a:t>
            </a:r>
          </a:p>
          <a:p>
            <a:pPr algn="ctr">
              <a:buNone/>
            </a:pPr>
            <a:endParaRPr lang="en-US" sz="2800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Rockwell" pitchFamily="18" charset="0"/>
              </a:rPr>
              <a:t>Interpreted by a listener</a:t>
            </a:r>
            <a:endParaRPr lang="en-US" dirty="0">
              <a:latin typeface="Rockwell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734594" y="2437606"/>
            <a:ext cx="1828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1981200"/>
            <a:ext cx="4191000" cy="830997"/>
          </a:xfrm>
          <a:prstGeom prst="rect">
            <a:avLst/>
          </a:prstGeom>
          <a:ln w="38100" cmpd="dbl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entury Gothic" pitchFamily="34" charset="0"/>
              </a:rPr>
              <a:t>the analysis of meaning by their utterances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5130" name="Picture 10" descr="embarrassed3 onion hea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429250"/>
            <a:ext cx="914400" cy="914400"/>
          </a:xfrm>
          <a:prstGeom prst="rect">
            <a:avLst/>
          </a:prstGeom>
          <a:noFill/>
        </p:spPr>
      </p:pic>
      <p:sp>
        <p:nvSpPr>
          <p:cNvPr id="15" name="Rounded Rectangular Callout 14"/>
          <p:cNvSpPr/>
          <p:nvPr/>
        </p:nvSpPr>
        <p:spPr>
          <a:xfrm>
            <a:off x="1905000" y="4267200"/>
            <a:ext cx="1828800" cy="685800"/>
          </a:xfrm>
          <a:prstGeom prst="wedgeRoundRectCallout">
            <a:avLst>
              <a:gd name="adj1" fmla="val -41194"/>
              <a:gd name="adj2" fmla="val 10802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U know what? You’re beautiful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32" name="Picture 12" descr="embarrassed4 onion hea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4102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45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777162" cy="1182687"/>
          </a:xfrm>
        </p:spPr>
        <p:txBody>
          <a:bodyPr/>
          <a:lstStyle/>
          <a:p>
            <a:r>
              <a:rPr lang="en-US" sz="4000" dirty="0" smtClean="0">
                <a:latin typeface="Rockwell" pitchFamily="18" charset="0"/>
              </a:rPr>
              <a:t>It’s a study of contextual meaning</a:t>
            </a:r>
            <a:endParaRPr lang="en-US" sz="4000" dirty="0">
              <a:latin typeface="Rockwell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Rockwell" pitchFamily="18" charset="0"/>
              </a:rPr>
              <a:t>How the context influences what is said</a:t>
            </a:r>
          </a:p>
          <a:p>
            <a:pPr>
              <a:buNone/>
            </a:pPr>
            <a:endParaRPr lang="en-US" dirty="0">
              <a:latin typeface="Rockwell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895600" y="2286000"/>
            <a:ext cx="5334000" cy="2819400"/>
          </a:xfrm>
          <a:prstGeom prst="wedgeEllipseCallout">
            <a:avLst>
              <a:gd name="adj1" fmla="val -56339"/>
              <a:gd name="adj2" fmla="val 546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Rockwell" pitchFamily="18" charset="0"/>
              </a:rPr>
              <a:t>Consider: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Rockwell" pitchFamily="18" charset="0"/>
              </a:rPr>
              <a:t>Who we’re talking to, where, when and under what circumstances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prstClr val="black"/>
              </a:solidFill>
              <a:latin typeface="Rockwell" pitchFamily="18" charset="0"/>
            </a:endParaRPr>
          </a:p>
        </p:txBody>
      </p:sp>
      <p:pic>
        <p:nvPicPr>
          <p:cNvPr id="6154" name="Picture 10" descr="info onion hea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105400"/>
            <a:ext cx="12192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734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561460" cy="1007839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Rockwell" pitchFamily="18" charset="0"/>
              </a:rPr>
              <a:t>It’s a study of how</a:t>
            </a:r>
            <a:r>
              <a:rPr lang="id-ID" sz="4000" dirty="0" smtClean="0">
                <a:solidFill>
                  <a:schemeClr val="accent6">
                    <a:lumMod val="50000"/>
                  </a:schemeClr>
                </a:solidFill>
                <a:latin typeface="Rockwell" pitchFamily="18" charset="0"/>
              </a:rPr>
              <a:t> it is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Rockwell" pitchFamily="18" charset="0"/>
              </a:rPr>
              <a:t> communicated</a:t>
            </a:r>
            <a:r>
              <a:rPr lang="id-ID" sz="4000" dirty="0" smtClean="0">
                <a:solidFill>
                  <a:schemeClr val="accent6">
                    <a:lumMod val="50000"/>
                  </a:schemeClr>
                </a:solidFill>
                <a:latin typeface="Rockwell" pitchFamily="18" charset="0"/>
              </a:rPr>
              <a:t> more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Rockwell" pitchFamily="18" charset="0"/>
              </a:rPr>
              <a:t> than is said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15064" cy="4878288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Rockwell" pitchFamily="18" charset="0"/>
              </a:rPr>
              <a:t>		</a:t>
            </a:r>
            <a:r>
              <a:rPr lang="en-US" sz="3600" dirty="0" smtClean="0">
                <a:latin typeface="Rockwell" pitchFamily="18" charset="0"/>
              </a:rPr>
              <a:t>How the listener recognized the invisible meaning (the untold ones)</a:t>
            </a:r>
          </a:p>
          <a:p>
            <a:pPr>
              <a:buNone/>
            </a:pPr>
            <a:r>
              <a:rPr lang="en-US" sz="3600" dirty="0" smtClean="0">
                <a:latin typeface="Rockwell" pitchFamily="18" charset="0"/>
              </a:rPr>
              <a:t>		Listener makes inferences of what speaker said</a:t>
            </a:r>
          </a:p>
          <a:p>
            <a:pPr>
              <a:buNone/>
            </a:pPr>
            <a:r>
              <a:rPr lang="en-US" sz="3600" dirty="0" err="1" smtClean="0">
                <a:latin typeface="Rockwell" pitchFamily="18" charset="0"/>
              </a:rPr>
              <a:t>E.g</a:t>
            </a:r>
            <a:r>
              <a:rPr lang="en-US" sz="3600" dirty="0" smtClean="0">
                <a:latin typeface="Rockwell" pitchFamily="18" charset="0"/>
              </a:rPr>
              <a:t>: satire expression</a:t>
            </a:r>
          </a:p>
          <a:p>
            <a:pPr>
              <a:buNone/>
            </a:pPr>
            <a:r>
              <a:rPr lang="en-US" sz="3600" dirty="0" smtClean="0">
                <a:latin typeface="Rockwell" pitchFamily="18" charset="0"/>
              </a:rPr>
              <a:t>		idiom expression</a:t>
            </a:r>
            <a:endParaRPr lang="en-US" sz="36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ngles">
  <a:themeElements>
    <a:clrScheme name="Custom 6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C7A2E3"/>
      </a:accent1>
      <a:accent2>
        <a:srgbClr val="FFC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Custom 4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F2F2F2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5650</TotalTime>
  <Words>840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Angles</vt:lpstr>
      <vt:lpstr>Adjacency</vt:lpstr>
      <vt:lpstr>PrAGMATICS CLASS</vt:lpstr>
      <vt:lpstr>SemantiCS AND PRAGMATICS </vt:lpstr>
      <vt:lpstr>Slide 3</vt:lpstr>
      <vt:lpstr>DEFINITION</vt:lpstr>
      <vt:lpstr>HISTORY OF PRAGMATICS</vt:lpstr>
      <vt:lpstr>Pragmatics is concerned within 4 areas</vt:lpstr>
      <vt:lpstr>It’s a study of speaker’s meaning</vt:lpstr>
      <vt:lpstr>It’s a study of contextual meaning</vt:lpstr>
      <vt:lpstr>It’s a study of how it is  communicated more than is said</vt:lpstr>
      <vt:lpstr>It’s a study of the expression of relative distance   </vt:lpstr>
      <vt:lpstr>fundamental cornerstones of pragmatic inquiry</vt:lpstr>
      <vt:lpstr>Pragmatics involve three major communication skills:</vt:lpstr>
      <vt:lpstr>Slide 13</vt:lpstr>
      <vt:lpstr>Types of Contexts</vt:lpstr>
      <vt:lpstr>Slide 15</vt:lpstr>
      <vt:lpstr>Speech Act</vt:lpstr>
      <vt:lpstr>Slide 17</vt:lpstr>
      <vt:lpstr>Grice’s Cooperative Principle</vt:lpstr>
      <vt:lpstr>Slide 19</vt:lpstr>
      <vt:lpstr>Visiting relatives can be boring.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PrAGMATICS CLASS</dc:title>
  <dc:creator>Windows User</dc:creator>
  <cp:lastModifiedBy>hii</cp:lastModifiedBy>
  <cp:revision>38</cp:revision>
  <cp:lastPrinted>2016-04-10T13:21:16Z</cp:lastPrinted>
  <dcterms:created xsi:type="dcterms:W3CDTF">2015-10-15T04:31:29Z</dcterms:created>
  <dcterms:modified xsi:type="dcterms:W3CDTF">2019-02-20T07:42:31Z</dcterms:modified>
</cp:coreProperties>
</file>